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62" r:id="rId2"/>
    <p:sldId id="302" r:id="rId3"/>
    <p:sldId id="256" r:id="rId4"/>
    <p:sldId id="257" r:id="rId5"/>
    <p:sldId id="265" r:id="rId6"/>
    <p:sldId id="268" r:id="rId7"/>
    <p:sldId id="27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266" r:id="rId18"/>
    <p:sldId id="267" r:id="rId19"/>
    <p:sldId id="269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64" r:id="rId30"/>
    <p:sldId id="258" r:id="rId31"/>
    <p:sldId id="259" r:id="rId32"/>
    <p:sldId id="260" r:id="rId33"/>
    <p:sldId id="273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61" r:id="rId42"/>
    <p:sldId id="271" r:id="rId43"/>
    <p:sldId id="30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92881-2193-48C0-8E20-82B5655AE14B}" type="datetimeFigureOut">
              <a:rPr lang="en-CA" smtClean="0"/>
              <a:t>2017-11-07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A58E7-F094-428C-B363-CA9E8FCE50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4068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8CABF-899C-4DCB-A24E-422380F7EA60}" type="datetime1">
              <a:rPr lang="en-CA" smtClean="0"/>
              <a:t>2017-11-07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196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C9C2A-9943-424B-874F-30257AE294E7}" type="datetime1">
              <a:rPr lang="en-CA" smtClean="0"/>
              <a:t>2017-11-07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242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9100-B415-49AC-A5FF-853269F90C89}" type="datetime1">
              <a:rPr lang="en-CA" smtClean="0"/>
              <a:t>2017-11-07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4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DE942-8E63-4238-B7A2-87D1D75DDB89}" type="datetime1">
              <a:rPr lang="en-CA" smtClean="0"/>
              <a:t>2017-11-07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131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0003-B38E-4DF8-973D-E7B1BE5581A2}" type="datetime1">
              <a:rPr lang="en-CA" smtClean="0"/>
              <a:t>2017-11-07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662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8E81D-545B-4911-BAB4-71C13904535B}" type="datetime1">
              <a:rPr lang="en-CA" smtClean="0"/>
              <a:t>2017-11-07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705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BB84-59AE-4F2D-A9B0-C8729A16F936}" type="datetime1">
              <a:rPr lang="en-CA" smtClean="0"/>
              <a:t>2017-11-07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08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42FFD-3A30-4556-887E-DE289A1D38F2}" type="datetime1">
              <a:rPr lang="en-CA" smtClean="0"/>
              <a:t>2017-11-07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640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EC796-A584-4EDA-95DD-FF0C54A746AD}" type="datetime1">
              <a:rPr lang="en-CA" smtClean="0"/>
              <a:t>2017-11-07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149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4F542-CB13-4193-AF2B-D2A0DDDFDF1A}" type="datetime1">
              <a:rPr lang="en-CA" smtClean="0"/>
              <a:t>2017-11-07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054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2373-C951-4BF7-8E68-87513DF63356}" type="datetime1">
              <a:rPr lang="en-CA" smtClean="0"/>
              <a:t>2017-11-07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055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A27AF-D10C-494E-9038-109AEEF11637}" type="datetime1">
              <a:rPr lang="en-CA" smtClean="0"/>
              <a:t>2017-11-07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946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5" Type="http://schemas.openxmlformats.org/officeDocument/2006/relationships/slide" Target="slide42.xml"/><Relationship Id="rId4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Relationship Id="rId9" Type="http://schemas.openxmlformats.org/officeDocument/2006/relationships/slide" Target="sl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9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slide" Target="slide2.xml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9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645160" y="2453952"/>
            <a:ext cx="4901680" cy="1950097"/>
            <a:chOff x="3645160" y="2733869"/>
            <a:chExt cx="4901680" cy="1950097"/>
          </a:xfrm>
        </p:grpSpPr>
        <p:sp>
          <p:nvSpPr>
            <p:cNvPr id="2" name="Rectangle 1"/>
            <p:cNvSpPr/>
            <p:nvPr/>
          </p:nvSpPr>
          <p:spPr>
            <a:xfrm>
              <a:off x="4182447" y="2733869"/>
              <a:ext cx="3827106" cy="139959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45160" y="2828836"/>
              <a:ext cx="4901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BACKGROUND</a:t>
              </a:r>
              <a:endParaRPr lang="en-CA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182447" y="4133461"/>
              <a:ext cx="3827106" cy="550505"/>
            </a:xfrm>
            <a:prstGeom prst="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Multi-Server Queue Analysis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44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0903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03387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4" name="Rectangle 13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 14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80599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59080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94040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68822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49132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45160" y="2458616"/>
            <a:ext cx="4901680" cy="1940768"/>
            <a:chOff x="3645160" y="2733869"/>
            <a:chExt cx="4901680" cy="1940768"/>
          </a:xfrm>
        </p:grpSpPr>
        <p:sp>
          <p:nvSpPr>
            <p:cNvPr id="10" name="TextBox 9"/>
            <p:cNvSpPr txBox="1"/>
            <p:nvPr/>
          </p:nvSpPr>
          <p:spPr>
            <a:xfrm>
              <a:off x="3645160" y="2828836"/>
              <a:ext cx="4901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</a:t>
              </a:r>
              <a:b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  <a:endParaRPr lang="en-CA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234543" y="2733869"/>
              <a:ext cx="3722914" cy="139959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34543" y="4124132"/>
              <a:ext cx="3722400" cy="550505"/>
            </a:xfrm>
            <a:prstGeom prst="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7" name="Rectangle 6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83992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09322" y="1012675"/>
            <a:ext cx="7517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iterate through a range of 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values with </a:t>
            </a:r>
            <a:r>
              <a:rPr lang="el-G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0.25: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749270"/>
              </p:ext>
            </p:extLst>
          </p:nvPr>
        </p:nvGraphicFramePr>
        <p:xfrm>
          <a:off x="2374639" y="1575428"/>
          <a:ext cx="7442722" cy="40792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12872">
                  <a:extLst>
                    <a:ext uri="{9D8B030D-6E8A-4147-A177-3AD203B41FA5}">
                      <a16:colId xmlns:a16="http://schemas.microsoft.com/office/drawing/2014/main" val="2937754119"/>
                    </a:ext>
                  </a:extLst>
                </a:gridCol>
                <a:gridCol w="1868699">
                  <a:extLst>
                    <a:ext uri="{9D8B030D-6E8A-4147-A177-3AD203B41FA5}">
                      <a16:colId xmlns:a16="http://schemas.microsoft.com/office/drawing/2014/main" val="3090474602"/>
                    </a:ext>
                  </a:extLst>
                </a:gridCol>
                <a:gridCol w="2410381">
                  <a:extLst>
                    <a:ext uri="{9D8B030D-6E8A-4147-A177-3AD203B41FA5}">
                      <a16:colId xmlns:a16="http://schemas.microsoft.com/office/drawing/2014/main" val="1843613473"/>
                    </a:ext>
                  </a:extLst>
                </a:gridCol>
                <a:gridCol w="2150770">
                  <a:extLst>
                    <a:ext uri="{9D8B030D-6E8A-4147-A177-3AD203B41FA5}">
                      <a16:colId xmlns:a16="http://schemas.microsoft.com/office/drawing/2014/main" val="2432991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600" b="0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CA" sz="1600" b="0" i="1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CA" sz="1600" b="0" i="1" strike="noStrike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</a:t>
                      </a:r>
                      <a:r>
                        <a:rPr lang="en-CA" sz="16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Points</a:t>
                      </a:r>
                      <a:endParaRPr lang="en-CA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Queue</a:t>
                      </a:r>
                      <a:r>
                        <a:rPr lang="en-CA" sz="16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Length</a:t>
                      </a:r>
                      <a:endParaRPr lang="en-CA" sz="1600" b="0" i="1" strike="noStrike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Queue Wait Time</a:t>
                      </a:r>
                      <a:endParaRPr lang="en-CA" sz="1600" b="0" i="1" strike="noStrike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2829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0.99336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0.24662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748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0.87405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0.18754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510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0.81063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0.15581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690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0.77732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0.13941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9215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0.76748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0.13342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7958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0.74584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0.12602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7985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0.74792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0.12591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952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0.75703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0.12699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33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0.75266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0.12607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51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0.74236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0.12377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4699394"/>
                  </a:ext>
                </a:extLst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30" name="Rounded Rectangle 29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45970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88249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78516"/>
            <a:ext cx="4799257" cy="801030"/>
            <a:chOff x="3696372" y="-278516"/>
            <a:chExt cx="4799257" cy="801030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Index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78516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2677058" y="2081872"/>
            <a:ext cx="64087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Background:</a:t>
            </a:r>
            <a:r>
              <a:rPr lang="en-C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Multi-Server Queue </a:t>
            </a: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C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hlinkClick r:id="rId3" action="ppaction://hlinksldjump"/>
          </p:cNvPr>
          <p:cNvSpPr txBox="1"/>
          <p:nvPr/>
        </p:nvSpPr>
        <p:spPr>
          <a:xfrm>
            <a:off x="2677059" y="2585079"/>
            <a:ext cx="66502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Simulation: </a:t>
            </a:r>
            <a:r>
              <a:rPr lang="en-C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till test </a:t>
            </a:r>
            <a:r>
              <a:rPr lang="en-CA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l-GR" sz="2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endParaRPr lang="en-CA" sz="2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hlinkClick r:id="rId4" action="ppaction://hlinksldjump"/>
          </p:cNvPr>
          <p:cNvSpPr txBox="1"/>
          <p:nvPr/>
        </p:nvSpPr>
        <p:spPr>
          <a:xfrm>
            <a:off x="2677058" y="3088286"/>
            <a:ext cx="65552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Simulation: </a:t>
            </a:r>
            <a:r>
              <a:rPr lang="en-C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</a:t>
            </a:r>
            <a:r>
              <a:rPr lang="en-CA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l-GR" sz="2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C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A" sz="2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hlinkClick r:id="rId5" action="ppaction://hlinksldjump"/>
          </p:cNvPr>
          <p:cNvSpPr txBox="1"/>
          <p:nvPr/>
        </p:nvSpPr>
        <p:spPr>
          <a:xfrm>
            <a:off x="2677057" y="4589594"/>
            <a:ext cx="6650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Theory: </a:t>
            </a:r>
            <a:r>
              <a:rPr lang="en-C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Proof</a:t>
            </a:r>
            <a:endParaRPr lang="en-C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80951" y="2009552"/>
            <a:ext cx="4146970" cy="3087696"/>
            <a:chOff x="3116705" y="2009552"/>
            <a:chExt cx="4146970" cy="3087696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3116705" y="2009552"/>
              <a:ext cx="4146970" cy="0"/>
            </a:xfrm>
            <a:prstGeom prst="line">
              <a:avLst/>
            </a:prstGeom>
            <a:ln w="25400">
              <a:gradFill>
                <a:gsLst>
                  <a:gs pos="54000">
                    <a:schemeClr val="tx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116705" y="5097248"/>
              <a:ext cx="4146970" cy="0"/>
            </a:xfrm>
            <a:prstGeom prst="line">
              <a:avLst/>
            </a:prstGeom>
            <a:ln w="25400">
              <a:gradFill>
                <a:gsLst>
                  <a:gs pos="54000">
                    <a:schemeClr val="tx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hlinkClick r:id="rId3" action="ppaction://hlinksldjump"/>
          </p:cNvPr>
          <p:cNvSpPr txBox="1"/>
          <p:nvPr/>
        </p:nvSpPr>
        <p:spPr>
          <a:xfrm>
            <a:off x="2677059" y="3591493"/>
            <a:ext cx="66502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Simulation: </a:t>
            </a:r>
            <a:r>
              <a:rPr lang="en-C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till test </a:t>
            </a:r>
            <a:r>
              <a:rPr lang="en-CA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l-GR" sz="2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endParaRPr lang="en-CA" sz="2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hlinkClick r:id="rId4" action="ppaction://hlinksldjump"/>
          </p:cNvPr>
          <p:cNvSpPr txBox="1"/>
          <p:nvPr/>
        </p:nvSpPr>
        <p:spPr>
          <a:xfrm>
            <a:off x="2677058" y="4094700"/>
            <a:ext cx="65552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Simulation: </a:t>
            </a:r>
            <a:r>
              <a:rPr lang="en-C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</a:t>
            </a:r>
            <a:r>
              <a:rPr lang="en-CA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l-GR" sz="2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endParaRPr lang="en-CA" sz="2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20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07671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2247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12067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51467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01724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25773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57417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88138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87583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45160" y="2458616"/>
            <a:ext cx="4901680" cy="1940768"/>
            <a:chOff x="3645160" y="2733869"/>
            <a:chExt cx="4901680" cy="1940768"/>
          </a:xfrm>
        </p:grpSpPr>
        <p:sp>
          <p:nvSpPr>
            <p:cNvPr id="10" name="TextBox 9"/>
            <p:cNvSpPr txBox="1"/>
            <p:nvPr/>
          </p:nvSpPr>
          <p:spPr>
            <a:xfrm>
              <a:off x="3645160" y="2828836"/>
              <a:ext cx="4901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</a:t>
              </a:r>
              <a:b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  <a:endParaRPr lang="en-CA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234543" y="2733869"/>
              <a:ext cx="3722914" cy="139959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34543" y="4124132"/>
              <a:ext cx="3722400" cy="550505"/>
            </a:xfrm>
            <a:prstGeom prst="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7" name="Rectangle 6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9690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736528"/>
              </p:ext>
            </p:extLst>
          </p:nvPr>
        </p:nvGraphicFramePr>
        <p:xfrm>
          <a:off x="5419302" y="2597150"/>
          <a:ext cx="1296988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" name="Equation" r:id="rId3" imgW="495000" imgH="431640" progId="Equation.3">
                  <p:embed/>
                </p:oleObj>
              </mc:Choice>
              <mc:Fallback>
                <p:oleObj name="Equation" r:id="rId3" imgW="49500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9302" y="2597150"/>
                        <a:ext cx="1296988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046740"/>
              </p:ext>
            </p:extLst>
          </p:nvPr>
        </p:nvGraphicFramePr>
        <p:xfrm>
          <a:off x="4185005" y="3973855"/>
          <a:ext cx="569913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" name="Equation" r:id="rId5" imgW="291960" imgH="279360" progId="Equation.3">
                  <p:embed/>
                </p:oleObj>
              </mc:Choice>
              <mc:Fallback>
                <p:oleObj name="Equation" r:id="rId5" imgW="291960" imgH="27936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85005" y="3973855"/>
                        <a:ext cx="569913" cy="54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68688" y="3973855"/>
            <a:ext cx="3789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 of Exponential Random Variables for Service Time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8689" y="4797355"/>
            <a:ext cx="3789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 of Exponential Random Variables for Inter-arrival Delay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1541532"/>
              </p:ext>
            </p:extLst>
          </p:nvPr>
        </p:nvGraphicFramePr>
        <p:xfrm>
          <a:off x="4135793" y="4826631"/>
          <a:ext cx="61912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7" name="Equation" r:id="rId7" imgW="317160" imgH="266400" progId="Equation.3">
                  <p:embed/>
                </p:oleObj>
              </mc:Choice>
              <mc:Fallback>
                <p:oleObj name="Equation" r:id="rId7" imgW="317160" imgH="2664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35793" y="4826631"/>
                        <a:ext cx="619125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3696372" y="-278516"/>
            <a:ext cx="4799257" cy="801030"/>
            <a:chOff x="3696372" y="-278516"/>
            <a:chExt cx="4799257" cy="801030"/>
          </a:xfrm>
        </p:grpSpPr>
        <p:sp>
          <p:nvSpPr>
            <p:cNvPr id="14" name="Rounded Rectangle 13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Queue Simulation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96372" y="-278516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185005" y="1629779"/>
            <a:ext cx="3789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aim to perform the simulation under this constraint: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4" name="Rectangle 3">
              <a:hlinkClick r:id="rId9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hlinkClick r:id="rId9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hlinkClick r:id="rId9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13914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09322" y="1012675"/>
            <a:ext cx="7517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iterate through a range of 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values with </a:t>
            </a:r>
            <a:r>
              <a:rPr lang="el-G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0.25: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735749"/>
              </p:ext>
            </p:extLst>
          </p:nvPr>
        </p:nvGraphicFramePr>
        <p:xfrm>
          <a:off x="2374639" y="1575428"/>
          <a:ext cx="7442722" cy="40792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12872">
                  <a:extLst>
                    <a:ext uri="{9D8B030D-6E8A-4147-A177-3AD203B41FA5}">
                      <a16:colId xmlns:a16="http://schemas.microsoft.com/office/drawing/2014/main" val="2937754119"/>
                    </a:ext>
                  </a:extLst>
                </a:gridCol>
                <a:gridCol w="1868699">
                  <a:extLst>
                    <a:ext uri="{9D8B030D-6E8A-4147-A177-3AD203B41FA5}">
                      <a16:colId xmlns:a16="http://schemas.microsoft.com/office/drawing/2014/main" val="3090474602"/>
                    </a:ext>
                  </a:extLst>
                </a:gridCol>
                <a:gridCol w="2410381">
                  <a:extLst>
                    <a:ext uri="{9D8B030D-6E8A-4147-A177-3AD203B41FA5}">
                      <a16:colId xmlns:a16="http://schemas.microsoft.com/office/drawing/2014/main" val="1843613473"/>
                    </a:ext>
                  </a:extLst>
                </a:gridCol>
                <a:gridCol w="2150770">
                  <a:extLst>
                    <a:ext uri="{9D8B030D-6E8A-4147-A177-3AD203B41FA5}">
                      <a16:colId xmlns:a16="http://schemas.microsoft.com/office/drawing/2014/main" val="2432991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600" b="0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CA" sz="1600" b="0" i="1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CA" sz="1600" b="0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CA" sz="1600" b="0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CA" sz="1600" b="0" i="1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CA" sz="1600" b="0" i="1" strike="noStrike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</a:t>
                      </a:r>
                      <a:r>
                        <a:rPr lang="en-CA" sz="16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Points</a:t>
                      </a:r>
                      <a:endParaRPr lang="en-CA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Queue</a:t>
                      </a:r>
                      <a:r>
                        <a:rPr lang="en-CA" sz="16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Length</a:t>
                      </a:r>
                      <a:endParaRPr lang="en-CA" sz="1600" b="0" i="1" strike="noStrike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Queue Wait Time</a:t>
                      </a:r>
                      <a:endParaRPr lang="en-CA" sz="1600" b="0" i="1" strike="noStrike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2829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0.25157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748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0.48158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0.95086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510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0.24013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0.032588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690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0.10152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0.0084182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9215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0.02834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0.0012837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7958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0.00333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8.9225e-05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7985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5e-05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7.9388e-07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952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33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51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4699394"/>
                  </a:ext>
                </a:extLst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30" name="Rounded Rectangle 29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2" name="Isosceles Triangle 31"/>
          <p:cNvSpPr/>
          <p:nvPr/>
        </p:nvSpPr>
        <p:spPr>
          <a:xfrm rot="16200000" flipH="1">
            <a:off x="9918546" y="4638796"/>
            <a:ext cx="232471" cy="20040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97640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4" name="Rectangle 13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 14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0953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7829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24628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79030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66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71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31919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3367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4168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905369" y="1451548"/>
            <a:ext cx="10381261" cy="4012628"/>
            <a:chOff x="1263052" y="1451548"/>
            <a:chExt cx="10381261" cy="4012628"/>
          </a:xfrm>
        </p:grpSpPr>
        <p:sp>
          <p:nvSpPr>
            <p:cNvPr id="3" name="Right Arrow 2"/>
            <p:cNvSpPr/>
            <p:nvPr/>
          </p:nvSpPr>
          <p:spPr>
            <a:xfrm>
              <a:off x="5179978" y="3345628"/>
              <a:ext cx="746449" cy="284089"/>
            </a:xfrm>
            <a:prstGeom prst="rightArrow">
              <a:avLst>
                <a:gd name="adj1" fmla="val 50000"/>
                <a:gd name="adj2" fmla="val 7708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52000">
                  <a:schemeClr val="tx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263052" y="1451548"/>
              <a:ext cx="3477477" cy="4012628"/>
              <a:chOff x="1822889" y="1814756"/>
              <a:chExt cx="3477477" cy="401262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822890" y="1814756"/>
                <a:ext cx="6422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Let,</a:t>
                </a:r>
                <a:endPara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1899687" y="2201533"/>
                <a:ext cx="2825750" cy="863600"/>
                <a:chOff x="4052973" y="769305"/>
                <a:chExt cx="2825750" cy="863600"/>
              </a:xfrm>
            </p:grpSpPr>
            <p:graphicFrame>
              <p:nvGraphicFramePr>
                <p:cNvPr id="9" name="Object 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68981812"/>
                    </p:ext>
                  </p:extLst>
                </p:nvPr>
              </p:nvGraphicFramePr>
              <p:xfrm>
                <a:off x="4052973" y="769305"/>
                <a:ext cx="1387475" cy="8620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94" name="Equation" r:id="rId3" imgW="711000" imgH="444240" progId="Equation.3">
                        <p:embed/>
                      </p:oleObj>
                    </mc:Choice>
                    <mc:Fallback>
                      <p:oleObj name="Equation" r:id="rId3" imgW="711000" imgH="444240" progId="Equation.3">
                        <p:embed/>
                        <p:pic>
                          <p:nvPicPr>
                            <p:cNvPr id="9" name="Object 8"/>
                            <p:cNvPicPr/>
                            <p:nvPr/>
                          </p:nvPicPr>
                          <p:blipFill>
                            <a:blip r:embed="rId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052973" y="769305"/>
                              <a:ext cx="1387475" cy="8620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" name="Object 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13667620"/>
                    </p:ext>
                  </p:extLst>
                </p:nvPr>
              </p:nvGraphicFramePr>
              <p:xfrm>
                <a:off x="5516648" y="770893"/>
                <a:ext cx="1362075" cy="8620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95" name="Equation" r:id="rId5" imgW="698400" imgH="444240" progId="Equation.3">
                        <p:embed/>
                      </p:oleObj>
                    </mc:Choice>
                    <mc:Fallback>
                      <p:oleObj name="Equation" r:id="rId5" imgW="698400" imgH="444240" progId="Equation.3">
                        <p:embed/>
                        <p:pic>
                          <p:nvPicPr>
                            <p:cNvPr id="9" name="Object 8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6648" y="770893"/>
                              <a:ext cx="1362075" cy="86201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7" name="Object 1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7245242"/>
                  </p:ext>
                </p:extLst>
              </p:nvPr>
            </p:nvGraphicFramePr>
            <p:xfrm>
              <a:off x="1882479" y="3450896"/>
              <a:ext cx="3417887" cy="10826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96" name="Equation" r:id="rId7" imgW="1752480" imgH="558720" progId="Equation.3">
                      <p:embed/>
                    </p:oleObj>
                  </mc:Choice>
                  <mc:Fallback>
                    <p:oleObj name="Equation" r:id="rId7" imgW="1752480" imgH="558720" progId="Equation.3">
                      <p:embed/>
                      <p:pic>
                        <p:nvPicPr>
                          <p:cNvPr id="9" name="Object 8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1882479" y="3450896"/>
                            <a:ext cx="3417887" cy="10826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" name="TextBox 18"/>
              <p:cNvSpPr txBox="1"/>
              <p:nvPr/>
            </p:nvSpPr>
            <p:spPr>
              <a:xfrm>
                <a:off x="1822889" y="3050150"/>
                <a:ext cx="6999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with,</a:t>
                </a:r>
                <a:endPara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822889" y="4534048"/>
                <a:ext cx="9296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</a:t>
                </a:r>
                <a:endPara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23" name="Object 2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6009669"/>
                  </p:ext>
                </p:extLst>
              </p:nvPr>
            </p:nvGraphicFramePr>
            <p:xfrm>
              <a:off x="1899687" y="4919334"/>
              <a:ext cx="3073400" cy="9080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97" name="Equation" r:id="rId9" imgW="1574640" imgH="469800" progId="Equation.3">
                      <p:embed/>
                    </p:oleObj>
                  </mc:Choice>
                  <mc:Fallback>
                    <p:oleObj name="Equation" r:id="rId9" imgW="1574640" imgH="469800" progId="Equation.3">
                      <p:embed/>
                      <p:pic>
                        <p:nvPicPr>
                          <p:cNvPr id="17" name="Object 16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899687" y="4919334"/>
                            <a:ext cx="3073400" cy="9080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6" name="Group 25"/>
            <p:cNvGrpSpPr/>
            <p:nvPr/>
          </p:nvGrpSpPr>
          <p:grpSpPr>
            <a:xfrm>
              <a:off x="6378575" y="2592388"/>
              <a:ext cx="5265738" cy="1873250"/>
              <a:chOff x="6938412" y="2592388"/>
              <a:chExt cx="5265738" cy="1873250"/>
            </a:xfrm>
          </p:grpSpPr>
          <p:graphicFrame>
            <p:nvGraphicFramePr>
              <p:cNvPr id="20" name="Object 1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0954571"/>
                  </p:ext>
                </p:extLst>
              </p:nvPr>
            </p:nvGraphicFramePr>
            <p:xfrm>
              <a:off x="6938412" y="2592388"/>
              <a:ext cx="5081588" cy="9366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98" name="Equation" r:id="rId11" imgW="2603160" imgH="482400" progId="Equation.3">
                      <p:embed/>
                    </p:oleObj>
                  </mc:Choice>
                  <mc:Fallback>
                    <p:oleObj name="Equation" r:id="rId11" imgW="2603160" imgH="482400" progId="Equation.3">
                      <p:embed/>
                      <p:pic>
                        <p:nvPicPr>
                          <p:cNvPr id="9" name="Object 8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6938412" y="2592388"/>
                            <a:ext cx="5081588" cy="9366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" name="Object 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2796712"/>
                  </p:ext>
                </p:extLst>
              </p:nvPr>
            </p:nvGraphicFramePr>
            <p:xfrm>
              <a:off x="6951112" y="3529013"/>
              <a:ext cx="5253038" cy="9366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99" name="Equation" r:id="rId13" imgW="2692080" imgH="482400" progId="Equation.3">
                      <p:embed/>
                    </p:oleObj>
                  </mc:Choice>
                  <mc:Fallback>
                    <p:oleObj name="Equation" r:id="rId13" imgW="2692080" imgH="482400" progId="Equation.3">
                      <p:embed/>
                      <p:pic>
                        <p:nvPicPr>
                          <p:cNvPr id="20" name="Object 19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6951112" y="3529013"/>
                            <a:ext cx="5253038" cy="9366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7" name="Group 26"/>
          <p:cNvGrpSpPr/>
          <p:nvPr/>
        </p:nvGrpSpPr>
        <p:grpSpPr>
          <a:xfrm>
            <a:off x="3696372" y="-278516"/>
            <a:ext cx="4799257" cy="801030"/>
            <a:chOff x="3696372" y="-278516"/>
            <a:chExt cx="4799257" cy="801030"/>
          </a:xfrm>
        </p:grpSpPr>
        <p:sp>
          <p:nvSpPr>
            <p:cNvPr id="28" name="Rounded Rectangle 27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Queue Simulation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96372" y="-278516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24" name="Rectangle 23">
              <a:hlinkClick r:id="rId15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hlinkClick r:id="rId15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hlinkClick r:id="rId15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67038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88278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48540" y="2248483"/>
            <a:ext cx="8094920" cy="1941063"/>
            <a:chOff x="3645160" y="2733869"/>
            <a:chExt cx="4901680" cy="1941063"/>
          </a:xfrm>
        </p:grpSpPr>
        <p:sp>
          <p:nvSpPr>
            <p:cNvPr id="5" name="TextBox 4"/>
            <p:cNvSpPr txBox="1"/>
            <p:nvPr/>
          </p:nvSpPr>
          <p:spPr>
            <a:xfrm>
              <a:off x="3645160" y="2828836"/>
              <a:ext cx="4901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</a:t>
              </a:r>
              <a:b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  <a:endParaRPr lang="en-CA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234543" y="2733869"/>
              <a:ext cx="3722914" cy="139959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234543" y="4124132"/>
              <a:ext cx="3722400" cy="550800"/>
            </a:xfrm>
            <a:prstGeom prst="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4: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Distribution and Density Functions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37455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232186" y="-288041"/>
            <a:ext cx="7727628" cy="810555"/>
            <a:chOff x="2432193" y="-288041"/>
            <a:chExt cx="7327615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3137161" y="-111968"/>
              <a:ext cx="5830513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4: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Distribution and Density Functions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432193" y="-288041"/>
              <a:ext cx="7327615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5592726" y="956930"/>
            <a:ext cx="1403497" cy="159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5667153" y="3891518"/>
            <a:ext cx="1403497" cy="159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3848985" y="881952"/>
            <a:ext cx="5039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 smtClean="0"/>
              <a:t>Service Duration Distribution with </a:t>
            </a:r>
            <a:r>
              <a:rPr lang="el-GR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11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11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0.25 with </a:t>
            </a:r>
            <a:r>
              <a:rPr lang="en-CA" sz="11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1100" b="1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9 convolutions</a:t>
            </a:r>
            <a:endParaRPr lang="en-CA" sz="11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295553" y="3789397"/>
            <a:ext cx="4146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Service Duration </a:t>
            </a:r>
            <a:r>
              <a:rPr lang="en-CA" sz="1100" b="1" dirty="0" smtClean="0"/>
              <a:t>Density with </a:t>
            </a:r>
            <a:r>
              <a:rPr lang="el-GR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11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11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0.25 </a:t>
            </a:r>
            <a:r>
              <a:rPr lang="en-CA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CA" sz="11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1100" b="1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9 convolutions</a:t>
            </a:r>
            <a:endParaRPr lang="en-CA" sz="1100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7" name="Rectangle 16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 17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53078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232186" y="-288041"/>
            <a:ext cx="7727628" cy="810555"/>
            <a:chOff x="2432193" y="-288041"/>
            <a:chExt cx="7327615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3137161" y="-111968"/>
              <a:ext cx="5830513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4: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Distribution and Density Functions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432193" y="-288041"/>
              <a:ext cx="7327615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5592726" y="956930"/>
            <a:ext cx="1403497" cy="159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3613366" y="881952"/>
            <a:ext cx="5511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 smtClean="0"/>
              <a:t>Wait Duration Distribution with </a:t>
            </a:r>
            <a:r>
              <a:rPr lang="el-GR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11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11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 with </a:t>
            </a:r>
            <a:r>
              <a:rPr lang="en-CA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CA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1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1100" b="1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9 convolutions</a:t>
            </a:r>
            <a:endParaRPr lang="en-CA" sz="1100" b="1" dirty="0"/>
          </a:p>
        </p:txBody>
      </p:sp>
      <p:sp>
        <p:nvSpPr>
          <p:cNvPr id="13" name="Rectangle 12"/>
          <p:cNvSpPr/>
          <p:nvPr/>
        </p:nvSpPr>
        <p:spPr>
          <a:xfrm>
            <a:off x="5667153" y="3891518"/>
            <a:ext cx="1403497" cy="159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3168502" y="3789397"/>
            <a:ext cx="640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 smtClean="0"/>
              <a:t>Wait </a:t>
            </a:r>
            <a:r>
              <a:rPr lang="en-CA" sz="1100" b="1" dirty="0"/>
              <a:t>Duration </a:t>
            </a:r>
            <a:r>
              <a:rPr lang="en-CA" sz="1100" b="1" dirty="0" smtClean="0"/>
              <a:t>Density with </a:t>
            </a:r>
            <a:r>
              <a:rPr lang="el-GR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11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11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 with </a:t>
            </a:r>
            <a:r>
              <a:rPr lang="en-CA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CA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1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11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9 convolutions</a:t>
            </a:r>
            <a:endParaRPr lang="en-CA" sz="1100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6" name="Rectangle 15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 17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25169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45160" y="2458616"/>
            <a:ext cx="4901680" cy="1940768"/>
            <a:chOff x="3645160" y="2733869"/>
            <a:chExt cx="4901680" cy="1940768"/>
          </a:xfrm>
        </p:grpSpPr>
        <p:sp>
          <p:nvSpPr>
            <p:cNvPr id="10" name="TextBox 9"/>
            <p:cNvSpPr txBox="1"/>
            <p:nvPr/>
          </p:nvSpPr>
          <p:spPr>
            <a:xfrm>
              <a:off x="3645160" y="2828836"/>
              <a:ext cx="4901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</a:t>
              </a:r>
              <a:b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  <a:endParaRPr lang="en-CA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234543" y="2733869"/>
              <a:ext cx="3722914" cy="139959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34543" y="4124132"/>
              <a:ext cx="3722400" cy="550505"/>
            </a:xfrm>
            <a:prstGeom prst="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7" name="Rectangle 6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31510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09322" y="1012675"/>
            <a:ext cx="7517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iterate through a range of 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values with </a:t>
            </a:r>
            <a:r>
              <a:rPr lang="el-G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0.25: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343523"/>
              </p:ext>
            </p:extLst>
          </p:nvPr>
        </p:nvGraphicFramePr>
        <p:xfrm>
          <a:off x="2374639" y="1575428"/>
          <a:ext cx="7442722" cy="40792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12872">
                  <a:extLst>
                    <a:ext uri="{9D8B030D-6E8A-4147-A177-3AD203B41FA5}">
                      <a16:colId xmlns:a16="http://schemas.microsoft.com/office/drawing/2014/main" val="2937754119"/>
                    </a:ext>
                  </a:extLst>
                </a:gridCol>
                <a:gridCol w="1868699">
                  <a:extLst>
                    <a:ext uri="{9D8B030D-6E8A-4147-A177-3AD203B41FA5}">
                      <a16:colId xmlns:a16="http://schemas.microsoft.com/office/drawing/2014/main" val="3090474602"/>
                    </a:ext>
                  </a:extLst>
                </a:gridCol>
                <a:gridCol w="2410381">
                  <a:extLst>
                    <a:ext uri="{9D8B030D-6E8A-4147-A177-3AD203B41FA5}">
                      <a16:colId xmlns:a16="http://schemas.microsoft.com/office/drawing/2014/main" val="1843613473"/>
                    </a:ext>
                  </a:extLst>
                </a:gridCol>
                <a:gridCol w="2150770">
                  <a:extLst>
                    <a:ext uri="{9D8B030D-6E8A-4147-A177-3AD203B41FA5}">
                      <a16:colId xmlns:a16="http://schemas.microsoft.com/office/drawing/2014/main" val="2432991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600" b="0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CA" sz="1600" b="0" i="1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A" sz="1600" b="0" i="1" strike="noStrike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</a:t>
                      </a:r>
                      <a:r>
                        <a:rPr lang="en-CA" sz="16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Points</a:t>
                      </a:r>
                      <a:endParaRPr lang="en-CA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Queue</a:t>
                      </a:r>
                      <a:r>
                        <a:rPr lang="en-CA" sz="16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Length</a:t>
                      </a:r>
                      <a:endParaRPr lang="en-CA" sz="1600" b="0" i="1" strike="noStrike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Queue Wait Time</a:t>
                      </a:r>
                      <a:endParaRPr lang="en-CA" sz="1600" b="0" i="1" strike="noStrike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2829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748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0.15614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510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0.43436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0.10816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690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0.34816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0.088109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9215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0.30009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0.074664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7958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0.27533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0.068502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7985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0.27046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0.067925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952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0.25605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0.063816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33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0.25729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0.063594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51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0.064077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4699394"/>
                  </a:ext>
                </a:extLst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30" name="Rounded Rectangle 29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64739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72875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6389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30892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341</TotalTime>
  <Words>574</Words>
  <Application>Microsoft Office PowerPoint</Application>
  <PresentationFormat>Widescreen</PresentationFormat>
  <Paragraphs>199</Paragraphs>
  <Slides>43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Engineering Computing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Gupta, Prabal</dc:creator>
  <cp:lastModifiedBy>Gupta, Prabal</cp:lastModifiedBy>
  <cp:revision>78</cp:revision>
  <dcterms:created xsi:type="dcterms:W3CDTF">2017-10-28T19:57:33Z</dcterms:created>
  <dcterms:modified xsi:type="dcterms:W3CDTF">2017-11-07T14:45:27Z</dcterms:modified>
</cp:coreProperties>
</file>